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36075"/>
  <p:embeddedFontLst>
    <p:embeddedFont>
      <p:font typeface="Arial Black" panose="020B0A04020102020204" pitchFamily="34" charset="0"/>
      <p:regular r:id="rId13"/>
      <p:bold r:id="rId14"/>
    </p:embeddedFont>
    <p:embeddedFont>
      <p:font typeface="Montserrat" panose="00000500000000000000" pitchFamily="2" charset="0"/>
      <p:regular r:id="rId15"/>
      <p:bold r:id="rId16"/>
      <p:italic r:id="rId17"/>
      <p:boldItalic r:id="rId18"/>
    </p:embeddedFont>
    <p:embeddedFont>
      <p:font typeface="Proxima Nova" panose="020B0604020202020204" charset="0"/>
      <p:regular r:id="rId19"/>
      <p:bold r:id="rId20"/>
      <p:italic r:id="rId21"/>
      <p:boldItalic r:id="rId22"/>
    </p:embeddedFont>
    <p:embeddedFont>
      <p:font typeface="Raleway" pitchFamily="2" charset="0"/>
      <p:regular r:id="rId23"/>
      <p:bold r:id="rId24"/>
      <p:italic r:id="rId25"/>
      <p:boldItalic r:id="rId26"/>
    </p:embeddedFont>
    <p:embeddedFont>
      <p:font typeface="Source Sans Pro" panose="020B0503030403020204" pitchFamily="34" charset="0"/>
      <p:regular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18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font" Target="fonts/font14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font" Target="fonts/font15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2cbc2a0e9c_0_33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200" cy="4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g32cbc2a0e9c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700" cy="34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6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30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825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2a09224aa3_0_22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200" cy="4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g32a09224aa3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700" cy="34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2cbc2a0e9c_0_0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200" cy="4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g32cbc2a0e9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700" cy="34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2ca1905ebc_0_16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200" cy="4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g32ca1905ebc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700" cy="34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2cbc2a0e9c_0_7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200" cy="4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g32cbc2a0e9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700" cy="34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2cbc2a0e9c_0_18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200" cy="4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32cbc2a0e9c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700" cy="34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2cbc2a0e9c_0_12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200" cy="4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g32cbc2a0e9c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700" cy="34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2cbc2a0e9c_0_39:notes"/>
          <p:cNvSpPr txBox="1">
            <a:spLocks noGrp="1"/>
          </p:cNvSpPr>
          <p:nvPr>
            <p:ph type="body" idx="1"/>
          </p:nvPr>
        </p:nvSpPr>
        <p:spPr>
          <a:xfrm>
            <a:off x="701025" y="4387125"/>
            <a:ext cx="5608200" cy="4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g32cbc2a0e9c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2700"/>
            <a:ext cx="4673700" cy="34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ria basic layout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3534800"/>
            <a:ext cx="8982600" cy="32157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352633"/>
            <a:ext cx="8183700" cy="196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Font typeface="Montserrat"/>
              <a:buNone/>
              <a:defRPr sz="38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2317433"/>
            <a:ext cx="8183700" cy="114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Proxima Nova"/>
              <a:buNone/>
              <a:defRPr sz="24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12338" y="5778388"/>
            <a:ext cx="3895725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/>
          <p:nvPr/>
        </p:nvSpPr>
        <p:spPr>
          <a:xfrm>
            <a:off x="80700" y="3534800"/>
            <a:ext cx="8982600" cy="3215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0668"/>
            <a:ext cx="8520600" cy="267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1"/>
          </p:nvPr>
        </p:nvSpPr>
        <p:spPr>
          <a:xfrm>
            <a:off x="311700" y="3793576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title"/>
          </p:nvPr>
        </p:nvSpPr>
        <p:spPr>
          <a:xfrm>
            <a:off x="195262" y="228600"/>
            <a:ext cx="8015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9116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306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766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940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940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940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940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sz="12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80700" y="3534800"/>
            <a:ext cx="8982600" cy="3215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85875" y="2286000"/>
            <a:ext cx="81837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None/>
              <a:defRPr sz="36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4191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Proxima Nova"/>
              <a:buChar char="●"/>
              <a:defRPr sz="3000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○"/>
              <a:defRPr sz="2400"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■"/>
              <a:defRPr sz="2400"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Font typeface="Proxima Nova"/>
              <a:buChar char="●"/>
              <a:defRPr sz="1800"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74056" y="6451031"/>
            <a:ext cx="1915808" cy="29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137" y="6281913"/>
            <a:ext cx="371380" cy="46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6040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4636800" y="107600"/>
            <a:ext cx="4426500" cy="66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2" name="Google Shape;42;p9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265500" y="1575600"/>
            <a:ext cx="4045200" cy="204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265500" y="3692001"/>
            <a:ext cx="4045200" cy="17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ctrTitle"/>
          </p:nvPr>
        </p:nvSpPr>
        <p:spPr>
          <a:xfrm>
            <a:off x="485875" y="352633"/>
            <a:ext cx="8183700" cy="19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800"/>
              <a:t>Algorithms #1</a:t>
            </a:r>
            <a:endParaRPr sz="4800"/>
          </a:p>
        </p:txBody>
      </p:sp>
      <p:sp>
        <p:nvSpPr>
          <p:cNvPr id="68" name="Google Shape;68;p14"/>
          <p:cNvSpPr txBox="1">
            <a:spLocks noGrp="1"/>
          </p:cNvSpPr>
          <p:nvPr>
            <p:ph type="subTitle" idx="1"/>
          </p:nvPr>
        </p:nvSpPr>
        <p:spPr>
          <a:xfrm>
            <a:off x="485875" y="2317433"/>
            <a:ext cx="8183700" cy="11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</a:pPr>
            <a:r>
              <a:rPr lang="en-US" sz="3600">
                <a:solidFill>
                  <a:schemeClr val="dk1"/>
                </a:solidFill>
              </a:rPr>
              <a:t>A supplemental lesson for AP CSP</a:t>
            </a:r>
            <a:endParaRPr sz="3600"/>
          </a:p>
        </p:txBody>
      </p:sp>
      <p:sp>
        <p:nvSpPr>
          <p:cNvPr id="69" name="Google Shape;69;p14"/>
          <p:cNvSpPr txBox="1"/>
          <p:nvPr/>
        </p:nvSpPr>
        <p:spPr>
          <a:xfrm>
            <a:off x="643625" y="3942950"/>
            <a:ext cx="6639300" cy="9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This lesson is based from a project created by Amazon Future Engineers + edhesive called “Warehouse Challenge.”</a:t>
            </a:r>
            <a:endParaRPr sz="24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transition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title"/>
          </p:nvPr>
        </p:nvSpPr>
        <p:spPr>
          <a:xfrm>
            <a:off x="311700" y="212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/>
              <a:t>The order is in!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23"/>
          <p:cNvSpPr txBox="1">
            <a:spLocks noGrp="1"/>
          </p:cNvSpPr>
          <p:nvPr>
            <p:ph type="body" idx="1"/>
          </p:nvPr>
        </p:nvSpPr>
        <p:spPr>
          <a:xfrm>
            <a:off x="311700" y="978325"/>
            <a:ext cx="8520600" cy="5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-4318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Now, get ready to start!</a:t>
            </a:r>
            <a:endParaRPr sz="3200"/>
          </a:p>
          <a:p>
            <a:pPr marL="457200" marR="0" lvl="0" indent="-4318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Can you help these robots navigate the busy warehouse, avoid obstacles, and get the package delivered on time?</a:t>
            </a:r>
            <a:endParaRPr sz="3200"/>
          </a:p>
          <a:p>
            <a:pPr marL="457200" marR="0" lvl="0" indent="-4318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Complete the problems on your activity guide.</a:t>
            </a:r>
            <a:endParaRPr sz="3200"/>
          </a:p>
          <a:p>
            <a:pPr marL="0" marR="0" lvl="0" indent="0" algn="l" rtl="0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</a:pPr>
            <a:endParaRPr sz="3200"/>
          </a:p>
        </p:txBody>
      </p:sp>
    </p:spTree>
  </p:cSld>
  <p:clrMapOvr>
    <a:masterClrMapping/>
  </p:clrMapOvr>
  <p:transition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/>
              <a:t>Warm-up</a:t>
            </a:r>
            <a:endParaRPr sz="3600"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311700" y="1536629"/>
            <a:ext cx="8520600" cy="228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8354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Proxima Nova"/>
              <a:buChar char="●"/>
            </a:pPr>
            <a:r>
              <a:rPr lang="en-US" sz="3200">
                <a:solidFill>
                  <a:schemeClr val="dk2"/>
                </a:solidFill>
              </a:rPr>
              <a:t>What is an algorithm?</a:t>
            </a:r>
            <a:endParaRPr sz="3200">
              <a:solidFill>
                <a:schemeClr val="dk2"/>
              </a:solidFill>
            </a:endParaRPr>
          </a:p>
          <a:p>
            <a:pPr marL="342900" lvl="0" indent="-383540" algn="l" rtl="0">
              <a:lnSpc>
                <a:spcPct val="11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3200"/>
              <a:buFont typeface="Noto Sans Symbols"/>
              <a:buChar char="●"/>
            </a:pPr>
            <a:r>
              <a:rPr lang="en-US" sz="3200" b="1">
                <a:solidFill>
                  <a:srgbClr val="4B4F58"/>
                </a:solidFill>
                <a:highlight>
                  <a:schemeClr val="lt1"/>
                </a:highlight>
              </a:rPr>
              <a:t>Definition: </a:t>
            </a:r>
            <a:r>
              <a:rPr lang="en-US" sz="3200">
                <a:solidFill>
                  <a:srgbClr val="4B4F58"/>
                </a:solidFill>
                <a:highlight>
                  <a:schemeClr val="lt1"/>
                </a:highlight>
              </a:rPr>
              <a:t>An </a:t>
            </a:r>
            <a:r>
              <a:rPr lang="en-US" sz="3200" b="1">
                <a:solidFill>
                  <a:srgbClr val="FF0000"/>
                </a:solidFill>
                <a:highlight>
                  <a:schemeClr val="lt1"/>
                </a:highlight>
              </a:rPr>
              <a:t>algorithm </a:t>
            </a:r>
            <a:r>
              <a:rPr lang="en-US" sz="3200">
                <a:solidFill>
                  <a:srgbClr val="4B4F58"/>
                </a:solidFill>
                <a:highlight>
                  <a:schemeClr val="lt1"/>
                </a:highlight>
              </a:rPr>
              <a:t>is </a:t>
            </a:r>
            <a:r>
              <a:rPr lang="en-US" sz="3200">
                <a:solidFill>
                  <a:srgbClr val="555555"/>
                </a:solidFill>
                <a:highlight>
                  <a:schemeClr val="lt1"/>
                </a:highlight>
              </a:rPr>
              <a:t>a sequence of steps for completing a task.</a:t>
            </a:r>
            <a:endParaRPr sz="3200">
              <a:solidFill>
                <a:schemeClr val="dk2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11700" y="212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/>
              <a:t>Algorithms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11700" y="978325"/>
            <a:ext cx="8520600" cy="5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AP CSP Big Idea #3</a:t>
            </a:r>
            <a:endParaRPr sz="3200"/>
          </a:p>
          <a:p>
            <a:pPr marL="457200" marR="0" lvl="0" indent="-43180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All programming languages use similar programming structures and commands.</a:t>
            </a:r>
            <a:endParaRPr sz="3200"/>
          </a:p>
          <a:p>
            <a:pPr marL="457200" marR="0" lvl="0" indent="-4318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Students should have a basic understanding of how these building blocks are combined to form algorithms and abstractions.</a:t>
            </a:r>
            <a:endParaRPr sz="3200"/>
          </a:p>
          <a:p>
            <a:pPr marL="457200" marR="0" lvl="0" indent="-4318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This big idea focuses on determining the efficiency of algorithms, as well as writing and implementing algorithms in a program.</a:t>
            </a:r>
            <a:endParaRPr sz="3200"/>
          </a:p>
          <a:p>
            <a:pPr marL="0" marR="0" lvl="0" indent="0" algn="l" rtl="0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</a:pPr>
            <a:endParaRPr sz="3200"/>
          </a:p>
        </p:txBody>
      </p:sp>
    </p:spTree>
  </p:cSld>
  <p:clrMapOvr>
    <a:masterClrMapping/>
  </p:clrMapOvr>
  <p:transition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212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/>
              <a:t>Algorithms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978325"/>
            <a:ext cx="8520600" cy="5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-4318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From the AP CSP Curriculum and Exam Description:</a:t>
            </a:r>
            <a:endParaRPr sz="3200"/>
          </a:p>
          <a:p>
            <a:pPr marL="0" marR="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3200"/>
          </a:p>
          <a:p>
            <a:pPr marL="0" marR="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3200"/>
          </a:p>
          <a:p>
            <a:pPr marL="0" marR="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3200"/>
          </a:p>
          <a:p>
            <a:pPr marL="457200" marR="0" lvl="0" indent="-43180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Today’s lesson will give you practice in evaluating, implementing and applying algorithms using robot code.</a:t>
            </a:r>
            <a:endParaRPr sz="3200"/>
          </a:p>
        </p:txBody>
      </p:sp>
      <p:pic>
        <p:nvPicPr>
          <p:cNvPr id="88" name="Google Shape;88;p17"/>
          <p:cNvPicPr preferRelativeResize="0"/>
          <p:nvPr/>
        </p:nvPicPr>
        <p:blipFill rotWithShape="1">
          <a:blip r:embed="rId3">
            <a:alphaModFix/>
          </a:blip>
          <a:srcRect r="2600"/>
          <a:stretch/>
        </p:blipFill>
        <p:spPr>
          <a:xfrm>
            <a:off x="311700" y="2451150"/>
            <a:ext cx="8299074" cy="145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11700" y="212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/>
              <a:t>The Warehouse Map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11700" y="967475"/>
            <a:ext cx="5362200" cy="5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Robots move one square at a time.</a:t>
            </a:r>
            <a:endParaRPr sz="2400"/>
          </a:p>
          <a:p>
            <a:pPr marL="457200" marR="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Robots move freely on white squares.</a:t>
            </a:r>
            <a:endParaRPr sz="2400"/>
          </a:p>
          <a:p>
            <a:pPr marL="457200" marR="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Black squares are shelves or walls, and robots cannot move there.</a:t>
            </a:r>
            <a:endParaRPr sz="2400"/>
          </a:p>
          <a:p>
            <a:pPr marL="457200" marR="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If a robot tries to move into a black square or the edge of the warehouse, it will crash and the program stops.</a:t>
            </a:r>
            <a:endParaRPr sz="2400"/>
          </a:p>
          <a:p>
            <a:pPr marL="457200" marR="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Letters and numbers on the map indicate packages to be picked up or chutes where packages are delivered.</a:t>
            </a:r>
            <a:endParaRPr sz="2400"/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5875" y="1043675"/>
            <a:ext cx="3296425" cy="330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311700" y="212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/>
              <a:t>Robot Code: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311700" y="978325"/>
            <a:ext cx="8520600" cy="5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-4318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Robots can only follow very precise instructions.</a:t>
            </a:r>
            <a:endParaRPr sz="3200"/>
          </a:p>
          <a:p>
            <a:pPr marL="457200" marR="0" lvl="0" indent="-4318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They move or perform actions in the warehouse based on program code.</a:t>
            </a:r>
            <a:endParaRPr sz="3200"/>
          </a:p>
          <a:p>
            <a:pPr marL="457200" marR="0" lvl="0" indent="-4318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Robots follow each of the commands in the code one line at a time, in order.</a:t>
            </a:r>
            <a:endParaRPr sz="3200"/>
          </a:p>
          <a:p>
            <a:pPr marL="0" marR="0" lvl="0" indent="0" algn="l" rtl="0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</a:pPr>
            <a:endParaRPr sz="3200"/>
          </a:p>
        </p:txBody>
      </p:sp>
    </p:spTree>
  </p:cSld>
  <p:clrMapOvr>
    <a:masterClrMapping/>
  </p:clrMapOvr>
  <p:transition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311700" y="212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/>
              <a:t>Robot Commands: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311700" y="978325"/>
            <a:ext cx="8520600" cy="57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highlight>
                  <a:srgbClr val="CFE2F3"/>
                </a:highlight>
              </a:rPr>
              <a:t>MOVE_FORWARD()</a:t>
            </a:r>
            <a:endParaRPr sz="2400" b="1">
              <a:highlight>
                <a:srgbClr val="CFE2F3"/>
              </a:highlight>
            </a:endParaRPr>
          </a:p>
          <a:p>
            <a:pPr marL="457200" marR="0" lvl="0" indent="-38100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Robot moves one square forward in the direction it is facing.</a:t>
            </a:r>
            <a:endParaRPr sz="2400"/>
          </a:p>
          <a:p>
            <a:pPr marL="0" marR="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400" b="1">
                <a:highlight>
                  <a:srgbClr val="F4CCCC"/>
                </a:highlight>
              </a:rPr>
              <a:t>ROTATE_LEFT()</a:t>
            </a:r>
            <a:endParaRPr sz="2400" b="1">
              <a:highlight>
                <a:srgbClr val="F4CCCC"/>
              </a:highlight>
            </a:endParaRPr>
          </a:p>
          <a:p>
            <a:pPr marL="457200" marR="0" lvl="0" indent="-38100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Robot rotates 90 degrees counterclockwise (robot’s left) in the square it is in.</a:t>
            </a:r>
            <a:endParaRPr sz="2400"/>
          </a:p>
          <a:p>
            <a:pPr marL="0" marR="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400" b="1">
                <a:highlight>
                  <a:srgbClr val="D9EAD3"/>
                </a:highlight>
              </a:rPr>
              <a:t>ROTATE_RIGHT()</a:t>
            </a:r>
            <a:endParaRPr sz="2400" b="1">
              <a:highlight>
                <a:srgbClr val="D9EAD3"/>
              </a:highlight>
            </a:endParaRPr>
          </a:p>
          <a:p>
            <a:pPr marL="457200" marR="0" lvl="0" indent="-38100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Robot rotates 90 degrees clockwise (robot’s right) in the square it is in.</a:t>
            </a:r>
            <a:endParaRPr sz="2400"/>
          </a:p>
          <a:p>
            <a:pPr marL="0" marR="0" lvl="0" indent="0" algn="l" rtl="0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2400" i="1">
                <a:solidFill>
                  <a:srgbClr val="9900FF"/>
                </a:solidFill>
              </a:rPr>
              <a:t>If any of the commands have a number in parenthesis (an argument), the action is performed that many times. Otherwise, the action is performed once.</a:t>
            </a:r>
            <a:endParaRPr sz="2400" i="1">
              <a:solidFill>
                <a:srgbClr val="9900FF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11700" y="212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/>
              <a:t>Robot Code: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1"/>
          </p:nvPr>
        </p:nvSpPr>
        <p:spPr>
          <a:xfrm>
            <a:off x="311700" y="978325"/>
            <a:ext cx="4534200" cy="5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Try this sample problem:</a:t>
            </a:r>
            <a:endParaRPr sz="3200"/>
          </a:p>
          <a:p>
            <a:pPr marL="0" marR="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400"/>
              <a:t>A robot is carrying a package to a delivery chute using the following program. Wherever the robot stops is the square that the chute is located. Which square is the chute located in the warehouse?</a:t>
            </a:r>
            <a:endParaRPr sz="2400"/>
          </a:p>
          <a:p>
            <a:pPr marL="914400" lvl="0" indent="-38100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2400"/>
              <a:buAutoNum type="alphaUcPeriod"/>
            </a:pPr>
            <a:r>
              <a:rPr lang="en-US" sz="2400"/>
              <a:t>A</a:t>
            </a:r>
            <a:endParaRPr sz="2400"/>
          </a:p>
          <a:p>
            <a:pPr marL="91440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UcPeriod"/>
            </a:pPr>
            <a:r>
              <a:rPr lang="en-US" sz="2400"/>
              <a:t>B</a:t>
            </a:r>
            <a:endParaRPr sz="2400"/>
          </a:p>
          <a:p>
            <a:pPr marL="91440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UcPeriod"/>
            </a:pPr>
            <a:r>
              <a:rPr lang="en-US" sz="2400"/>
              <a:t>C</a:t>
            </a:r>
            <a:endParaRPr sz="2400"/>
          </a:p>
          <a:p>
            <a:pPr marL="91440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UcPeriod"/>
            </a:pPr>
            <a:r>
              <a:rPr lang="en-US" sz="2400"/>
              <a:t>D</a:t>
            </a:r>
            <a:endParaRPr sz="3200"/>
          </a:p>
        </p:txBody>
      </p:sp>
      <p:pic>
        <p:nvPicPr>
          <p:cNvPr id="114" name="Google Shape;11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3925" y="446228"/>
            <a:ext cx="3818375" cy="5310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title"/>
          </p:nvPr>
        </p:nvSpPr>
        <p:spPr>
          <a:xfrm>
            <a:off x="311700" y="212367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/>
              <a:t>Code Solution: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22"/>
          <p:cNvSpPr txBox="1">
            <a:spLocks noGrp="1"/>
          </p:cNvSpPr>
          <p:nvPr>
            <p:ph type="body" idx="1"/>
          </p:nvPr>
        </p:nvSpPr>
        <p:spPr>
          <a:xfrm>
            <a:off x="311700" y="978325"/>
            <a:ext cx="4534200" cy="5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Try this sample problem:</a:t>
            </a:r>
            <a:endParaRPr sz="3200"/>
          </a:p>
          <a:p>
            <a:pPr marL="0" marR="0" lvl="0" indent="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400"/>
              <a:t>A robot is carrying a package to a delivery chute using the following program. Wherever the robot stops is the square that the chute is located. Which square is the chute located in the warehouse?</a:t>
            </a:r>
            <a:endParaRPr sz="2400"/>
          </a:p>
          <a:p>
            <a:pPr marL="914400" marR="0" lvl="0" indent="-381000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2400"/>
              <a:buAutoNum type="alphaUcPeriod"/>
            </a:pPr>
            <a:r>
              <a:rPr lang="en-US" sz="2400" b="1">
                <a:highlight>
                  <a:srgbClr val="F4CCCC"/>
                </a:highlight>
              </a:rPr>
              <a:t>A</a:t>
            </a:r>
            <a:endParaRPr sz="2400" b="1">
              <a:highlight>
                <a:srgbClr val="F4CCCC"/>
              </a:highlight>
            </a:endParaRPr>
          </a:p>
          <a:p>
            <a:pPr marL="914400" marR="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UcPeriod"/>
            </a:pPr>
            <a:r>
              <a:rPr lang="en-US" sz="2400"/>
              <a:t>B</a:t>
            </a:r>
            <a:endParaRPr sz="2400"/>
          </a:p>
          <a:p>
            <a:pPr marL="914400" marR="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UcPeriod"/>
            </a:pPr>
            <a:r>
              <a:rPr lang="en-US" sz="2400"/>
              <a:t>C</a:t>
            </a:r>
            <a:endParaRPr sz="2400"/>
          </a:p>
          <a:p>
            <a:pPr marL="914400" marR="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UcPeriod"/>
            </a:pPr>
            <a:r>
              <a:rPr lang="en-US" sz="2400"/>
              <a:t>D</a:t>
            </a:r>
            <a:endParaRPr sz="3200"/>
          </a:p>
        </p:txBody>
      </p:sp>
      <p:pic>
        <p:nvPicPr>
          <p:cNvPr id="121" name="Google Shape;12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82675" y="555579"/>
            <a:ext cx="3929350" cy="5465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2" name="Google Shape;122;p22"/>
          <p:cNvCxnSpPr/>
          <p:nvPr/>
        </p:nvCxnSpPr>
        <p:spPr>
          <a:xfrm>
            <a:off x="5439525" y="5520775"/>
            <a:ext cx="3046200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3" name="Google Shape;123;p22"/>
          <p:cNvCxnSpPr/>
          <p:nvPr/>
        </p:nvCxnSpPr>
        <p:spPr>
          <a:xfrm rot="10800000">
            <a:off x="8438925" y="2865175"/>
            <a:ext cx="0" cy="26556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p:transition>
    <p:push dir="r"/>
  </p:transition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</Words>
  <Application>Microsoft Office PowerPoint</Application>
  <PresentationFormat>On-screen Show (4:3)</PresentationFormat>
  <Paragraphs>53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Proxima Nova</vt:lpstr>
      <vt:lpstr>Noto Sans Symbols</vt:lpstr>
      <vt:lpstr>Source Sans Pro</vt:lpstr>
      <vt:lpstr>Raleway</vt:lpstr>
      <vt:lpstr>Montserrat</vt:lpstr>
      <vt:lpstr>Plum</vt:lpstr>
      <vt:lpstr>Algorithms #1</vt:lpstr>
      <vt:lpstr>Warm-up</vt:lpstr>
      <vt:lpstr>Algorithms</vt:lpstr>
      <vt:lpstr>Algorithms</vt:lpstr>
      <vt:lpstr>The Warehouse Map</vt:lpstr>
      <vt:lpstr>Robot Code:</vt:lpstr>
      <vt:lpstr>Robot Commands:</vt:lpstr>
      <vt:lpstr>Robot Code:</vt:lpstr>
      <vt:lpstr>Code Solution:</vt:lpstr>
      <vt:lpstr>The order is in!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Jill Jones</cp:lastModifiedBy>
  <cp:revision>1</cp:revision>
  <dcterms:modified xsi:type="dcterms:W3CDTF">2025-05-19T17:31:34Z</dcterms:modified>
</cp:coreProperties>
</file>